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60" r:id="rId5"/>
  </p:sldMasterIdLst>
  <p:notesMasterIdLst>
    <p:notesMasterId r:id="rId15"/>
  </p:notesMasterIdLst>
  <p:sldIdLst>
    <p:sldId id="262" r:id="rId6"/>
    <p:sldId id="271" r:id="rId7"/>
    <p:sldId id="273" r:id="rId8"/>
    <p:sldId id="274" r:id="rId9"/>
    <p:sldId id="275" r:id="rId10"/>
    <p:sldId id="277" r:id="rId11"/>
    <p:sldId id="276" r:id="rId12"/>
    <p:sldId id="278" r:id="rId13"/>
    <p:sldId id="279" r:id="rId14"/>
  </p:sldIdLst>
  <p:sldSz cx="9144000" cy="6858000" type="screen4x3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F4114-A151-49D8-9274-32C4C361D263}" v="205" dt="2025-03-19T19:08:42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57" autoAdjust="0"/>
  </p:normalViewPr>
  <p:slideViewPr>
    <p:cSldViewPr>
      <p:cViewPr varScale="1">
        <p:scale>
          <a:sx n="60" d="100"/>
          <a:sy n="60" d="100"/>
        </p:scale>
        <p:origin x="9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9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A9FA-59F6-4C69-B898-F8A10B93A986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590EE-7F0B-4046-BBCB-D2B8C48BC0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76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590EE-7F0B-4046-BBCB-D2B8C48BC06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8909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Obs kostnad för avelskommittén gällande lathund och </a:t>
            </a:r>
            <a:r>
              <a:rPr lang="sv-SE" dirty="0" err="1"/>
              <a:t>rasdata</a:t>
            </a:r>
            <a:r>
              <a:rPr lang="sv-SE" dirty="0"/>
              <a:t> på 3375 kr har hamnar under övriga </a:t>
            </a:r>
            <a:r>
              <a:rPr lang="sv-SE" dirty="0" err="1"/>
              <a:t>föreningskostnader</a:t>
            </a:r>
            <a:r>
              <a:rPr lang="sv-SE" dirty="0"/>
              <a:t> och inte på avelskommitténs konton och syns därför inte här.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590EE-7F0B-4046-BBCB-D2B8C48BC0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6993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2024: </a:t>
            </a:r>
            <a:br>
              <a:rPr lang="sv-SE" dirty="0"/>
            </a:br>
            <a:r>
              <a:rPr lang="sv-SE" dirty="0"/>
              <a:t>konto 4010, flyg, fika domare, transport och arvode </a:t>
            </a:r>
            <a:r>
              <a:rPr lang="sv-SE" dirty="0" err="1"/>
              <a:t>anniken</a:t>
            </a:r>
            <a:r>
              <a:rPr lang="sv-SE" dirty="0"/>
              <a:t> 1140 kr. Saknas Kirstens kostnader, som ligger under övrigt på konto 6991.</a:t>
            </a:r>
          </a:p>
          <a:p>
            <a:endParaRPr lang="sv-SE" dirty="0"/>
          </a:p>
          <a:p>
            <a:r>
              <a:rPr lang="sv-SE" dirty="0" err="1"/>
              <a:t>kirsten</a:t>
            </a:r>
            <a:r>
              <a:rPr lang="sv-SE" dirty="0"/>
              <a:t> </a:t>
            </a:r>
            <a:r>
              <a:rPr lang="sv-SE" dirty="0" err="1"/>
              <a:t>rr</a:t>
            </a:r>
            <a:r>
              <a:rPr lang="sv-SE" dirty="0"/>
              <a:t>/arvode/mat för de två på 3570 kr har hamnat på konto 6991. </a:t>
            </a:r>
          </a:p>
          <a:p>
            <a:r>
              <a:rPr lang="sv-SE" dirty="0"/>
              <a:t>Konto 6991, mat och transport Kirsten, stambokföringsavgift 3800, avgift internetanmälan 4059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590EE-7F0B-4046-BBCB-D2B8C48BC06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457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71CC8-A66E-46CF-93F0-B89DEB5AF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0349105-62A2-4377-80B4-3DC02D34A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9A0EA5-6380-4D0B-8DCA-4DEBC8D7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B71557-F0C3-4B3E-86BF-42B06DC2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803E8-25A3-47F5-95A1-8BA46EDE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15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917BDF-B1E8-4A96-A905-993FAB86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66D677D-6CC5-41C3-A082-F405FBDF1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95BB41-7053-4002-A90B-CB73FC4C2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7631D2-D8F1-4B37-9046-DCBC2CCB7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94F759-8882-4FAC-9358-EE16B378D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03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B2F7535-D632-410B-9A19-6392D30CB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A1E861-6E09-42D2-A4B6-BF8039481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CE5FC7-5318-4C83-9BE3-D187B2DB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F20417-A5B1-4712-9BE3-D862E32E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3F4500-F43C-46D6-97A0-1C043AF7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34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BFDD40A-1BFA-F845-9AF4-A4D7DB5A5A16}" type="datetimeFigureOut">
              <a:rPr lang="sv-SE" smtClean="0"/>
              <a:pPr algn="l"/>
              <a:t>2025-03-19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141EF26-ADF1-4E42-8EF6-C60792718AD9}" type="slidenum">
              <a:rPr lang="sv-SE" smtClean="0"/>
              <a:pPr algn="l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03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F501A3-C25F-4918-8920-7F97134F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67538-8CB1-4B5F-A08B-AE0891115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FC208D-D8AB-4C99-BDCB-AEA87BD74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FE828C-68F4-4E7D-BAF1-734F107C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92C92A-E39F-4CCA-807A-E8066E6A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88C90-5FF2-42BE-8AFD-97C0619B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2DE96C-3A7E-482C-8F0E-8171F688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6EBF0B-B8BA-477A-9ECB-72C033B2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BFACC4-53E0-4DAA-9027-B97ACEB9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238540-9A4B-4DCE-84B4-0CACDC36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BE523D-DEC3-4E22-B584-FC7B39BD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53636D-0819-49E4-8DBF-0B7C2D35B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167E89C-1F97-44D9-8137-EFD2A772F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2B9E3A-2ADB-4B21-A970-E538DDCA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1F384E-CEF5-493E-A80D-4758157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3D630C-1CE5-4E62-A45A-D74B7A93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98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7A5CFC-20D2-4FE8-A6C1-96C0DCB2F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AD56A0-B767-498D-AD98-8AF4594BB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6DA5B8-CEDC-466E-80FF-F79EF4A31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895CCB-F04F-462E-8203-9EB95B9BF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9F1E7CB-D03E-4982-BF1A-5BBE5725D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C171596-3655-4378-BD8A-A908E5F4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67BD208-7C99-4028-A841-93A0E15F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37CDD71-3196-46FE-A459-A4A27C57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2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309F3E-9730-473A-B030-2038D329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D3AC629-1D9A-43CE-AC49-2D970DC2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9067B82-CE95-49EB-A6F9-2A2A0D72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C4A815-C106-4302-AE9A-96F1E2196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4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91E41C1-F3BA-4432-AD76-841A26CC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E69FF05-6813-48B5-9AF6-91934120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2BEDD2-979B-4E28-976C-D6E65515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2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3FD38A-3854-4629-9E2D-B78E86B5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82EC8-ACCE-47DE-BE70-87C8D863C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2645E0-EFE2-4E03-B9E8-63C8CEEFE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F81B29E-C438-468F-A504-67F18D2C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7CC5C2E-01F4-4CEE-B3F9-4085318B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92C9B6-B8C2-4336-91D7-03006955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4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562D8C-1622-4527-8E8E-F0C3F42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C5B70A3-7C93-4D90-80DF-6A9ABF118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CE943E-D5BE-4254-B43E-4A2DF8151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1BC4E-6F0D-4B9B-9756-F22F455D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8B0A2C-1F9B-4673-B757-48AA51B5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E04A276-F00C-41F8-BE43-3EB466BD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1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F5E2F53-6A98-49A0-9BA9-0908E0E2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F6C8C4-FAF1-443E-B55B-86CD21A0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41F8B4-06F4-480A-BC2B-5B1E7F746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1E556-8F39-460B-BD5E-E68D2325769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48F921-B9DC-46D9-91A2-AFD7EC4A5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5F14D8-5B50-41C3-AAAC-D84F3791C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C6B9E-CFA5-4098-B197-87D7BF4AA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1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l"/>
            <a:fld id="{2BFDD40A-1BFA-F845-9AF4-A4D7DB5A5A16}" type="datetimeFigureOut">
              <a:rPr lang="sv-SE" smtClean="0"/>
              <a:pPr algn="l"/>
              <a:t>2025-03-19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l"/>
            <a:fld id="{E141EF26-ADF1-4E42-8EF6-C60792718AD9}" type="slidenum">
              <a:rPr lang="sv-SE" smtClean="0"/>
              <a:pPr algn="l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ihandsfigur 13">
            <a:extLst>
              <a:ext uri="{FF2B5EF4-FFF2-40B4-BE49-F238E27FC236}">
                <a16:creationId xmlns:a16="http://schemas.microsoft.com/office/drawing/2014/main" id="{B939ACC6-9BF1-3E3C-E51D-671C71EF639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159999 w 12192000"/>
              <a:gd name="connsiteY0" fmla="*/ 160000 h 6858000"/>
              <a:gd name="connsiteX1" fmla="*/ 159999 w 12192000"/>
              <a:gd name="connsiteY1" fmla="*/ 6697999 h 6858000"/>
              <a:gd name="connsiteX2" fmla="*/ 12032000 w 12192000"/>
              <a:gd name="connsiteY2" fmla="*/ 6697999 h 6858000"/>
              <a:gd name="connsiteX3" fmla="*/ 12032000 w 12192000"/>
              <a:gd name="connsiteY3" fmla="*/ 16000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59999" y="160000"/>
                </a:moveTo>
                <a:lnTo>
                  <a:pt x="159999" y="6697999"/>
                </a:lnTo>
                <a:lnTo>
                  <a:pt x="12032000" y="6697999"/>
                </a:lnTo>
                <a:lnTo>
                  <a:pt x="12032000" y="1600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sz="1350"/>
          </a:p>
        </p:txBody>
      </p:sp>
    </p:spTree>
    <p:extLst>
      <p:ext uri="{BB962C8B-B14F-4D97-AF65-F5344CB8AC3E}">
        <p14:creationId xmlns:p14="http://schemas.microsoft.com/office/powerpoint/2010/main" val="203719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95" userDrawn="1">
          <p15:clr>
            <a:srgbClr val="F26B43"/>
          </p15:clr>
        </p15:guide>
        <p15:guide id="4" pos="5465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793" userDrawn="1">
          <p15:clr>
            <a:srgbClr val="F26B43"/>
          </p15:clr>
        </p15:guide>
        <p15:guide id="7" pos="2812" userDrawn="1">
          <p15:clr>
            <a:srgbClr val="F26B43"/>
          </p15:clr>
        </p15:guide>
        <p15:guide id="8" pos="2948" userDrawn="1">
          <p15:clr>
            <a:srgbClr val="F26B43"/>
          </p15:clr>
        </p15:guide>
        <p15:guide id="9" pos="74" userDrawn="1">
          <p15:clr>
            <a:srgbClr val="F26B43"/>
          </p15:clr>
        </p15:guide>
        <p15:guide id="10" orient="horz" pos="96" userDrawn="1">
          <p15:clr>
            <a:srgbClr val="F26B43"/>
          </p15:clr>
        </p15:guide>
        <p15:guide id="11" pos="5687" userDrawn="1">
          <p15:clr>
            <a:srgbClr val="F26B43"/>
          </p15:clr>
        </p15:guide>
        <p15:guide id="12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61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: Shape 63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72088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3465438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Ekonomi</a:t>
            </a:r>
            <a:b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2024-2025</a:t>
            </a:r>
          </a:p>
        </p:txBody>
      </p:sp>
      <p:pic>
        <p:nvPicPr>
          <p:cNvPr id="4" name="Bildobjekt 3" descr="En bild som visar clipart, skiss, däggdjur, illustration&#10;&#10;AI-genererat innehåll kan vara felaktigt.">
            <a:extLst>
              <a:ext uri="{FF2B5EF4-FFF2-40B4-BE49-F238E27FC236}">
                <a16:creationId xmlns:a16="http://schemas.microsoft.com/office/drawing/2014/main" id="{CB26A39F-AF50-C27F-25F4-263C25F6A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689" y="1457847"/>
            <a:ext cx="3706710" cy="394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4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68323-02C8-0D1D-B6EC-EBD2CE221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AF26B6-43FD-DC64-9AC0-CC3EA0F7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908720"/>
            <a:ext cx="1715672" cy="1547640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2024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intäkter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4D8C135-48FB-FA0A-046E-B542DA4F10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46AC659-61B5-75B0-6549-92444D32B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2607227"/>
            <a:ext cx="5937250" cy="7493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B1DB4E9-A1FF-CBAE-8464-1C72D6B9A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343485"/>
            <a:ext cx="5937250" cy="2774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B7AD3B98-A75A-0AE9-FBC1-9B97C46A1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6118435"/>
            <a:ext cx="5937250" cy="196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F5D6E5A-F912-C183-9C6C-E024BB8A16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1800" y="6293778"/>
            <a:ext cx="5937250" cy="196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80BEF599-B021-BC35-6A56-9EDBF8AB9E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1800" y="678139"/>
            <a:ext cx="5937250" cy="19113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2153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8906C-7D85-8E72-899F-1B893CFA4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9BBBF3-FD6D-8273-70B1-A21CF6FF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268760"/>
            <a:ext cx="1715672" cy="1259608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2024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kostnader</a:t>
            </a:r>
            <a:br>
              <a:rPr lang="sv-SE" sz="3300" dirty="0"/>
            </a:br>
            <a:endParaRPr lang="sv-SE" sz="3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EE95E5C-53B3-DE9E-0B67-2B1A97422F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9C88F0C-2F7B-A929-4F6C-04B22D436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410712"/>
            <a:ext cx="5937250" cy="2222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1EE1D1EE-3E31-1DA5-FF2C-D87B6E97D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5604632"/>
            <a:ext cx="5937250" cy="749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9304151-9712-91B6-FD43-99196B3473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6339379"/>
            <a:ext cx="5937250" cy="381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A41EA2D-84DA-179E-54BC-64AC64E6B9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824" y="394166"/>
            <a:ext cx="5937250" cy="30166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409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BB0CF5-DFC9-23FB-77AC-0DD90A8F4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70B50C-FF5A-63EB-3AFB-23DD6516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sv-SE"/>
              <a:t>2024 års ekonomi</a:t>
            </a:r>
            <a:br>
              <a:rPr lang="sv-SE"/>
            </a:br>
            <a:br>
              <a:rPr lang="sv-SE"/>
            </a:br>
            <a:r>
              <a:rPr lang="sv-SE"/>
              <a:t>resultat</a:t>
            </a:r>
            <a:br>
              <a:rPr lang="sv-SE"/>
            </a:br>
            <a:endParaRPr lang="sv-SE"/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081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A1054FF-355D-FCE1-B952-6B7E468CE2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749497" y="804333"/>
            <a:ext cx="4693291" cy="5249334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marL="96012" lvl="1" indent="0">
              <a:buNone/>
            </a:pPr>
            <a:endParaRPr lang="sv-SE" dirty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91C3C2F-6F0F-02CA-F192-DE017869C748}"/>
              </a:ext>
            </a:extLst>
          </p:cNvPr>
          <p:cNvSpPr txBox="1"/>
          <p:nvPr/>
        </p:nvSpPr>
        <p:spPr>
          <a:xfrm>
            <a:off x="4572000" y="2348880"/>
            <a:ext cx="38707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Efter finansiella poster </a:t>
            </a:r>
          </a:p>
          <a:p>
            <a:r>
              <a:rPr lang="sv-SE" dirty="0"/>
              <a:t>(ränteintäkter på 2825,37 kr)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4826AFE-5ABF-AE00-3FDD-9DCDE9C3AE32}"/>
              </a:ext>
            </a:extLst>
          </p:cNvPr>
          <p:cNvSpPr/>
          <p:nvPr/>
        </p:nvSpPr>
        <p:spPr>
          <a:xfrm>
            <a:off x="4663416" y="3543134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600" dirty="0"/>
              <a:t>+32 607 kr</a:t>
            </a:r>
          </a:p>
        </p:txBody>
      </p:sp>
    </p:spTree>
    <p:extLst>
      <p:ext uri="{BB962C8B-B14F-4D97-AF65-F5344CB8AC3E}">
        <p14:creationId xmlns:p14="http://schemas.microsoft.com/office/powerpoint/2010/main" val="231942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7FCDE-1AF3-323C-2AEC-D5CA4278F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FE171A-6153-BD47-5B63-0FB148B6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1134507"/>
            <a:ext cx="1859831" cy="1547640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2024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kommittéer</a:t>
            </a:r>
            <a:br>
              <a:rPr lang="sv-SE" sz="3300" dirty="0"/>
            </a:br>
            <a:br>
              <a:rPr lang="sv-SE" sz="3300" dirty="0"/>
            </a:br>
            <a:endParaRPr lang="sv-SE" sz="3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A1DEFA-C42E-B4A4-2F3E-55B6BACDAF7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4871B13-1579-3631-D050-D83C76564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0726" y="908720"/>
            <a:ext cx="4773641" cy="353539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61A7497-E754-F662-83A3-BCFA0573D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149" y="4812630"/>
            <a:ext cx="4746217" cy="1519808"/>
          </a:xfrm>
          <a:prstGeom prst="rect">
            <a:avLst/>
          </a:prstGeom>
        </p:spPr>
      </p:pic>
      <p:sp>
        <p:nvSpPr>
          <p:cNvPr id="6" name="Pratbubbla: högerpil 5">
            <a:extLst>
              <a:ext uri="{FF2B5EF4-FFF2-40B4-BE49-F238E27FC236}">
                <a16:creationId xmlns:a16="http://schemas.microsoft.com/office/drawing/2014/main" id="{20D96EFF-FBD0-025D-BDD1-2346FD9A6597}"/>
              </a:ext>
            </a:extLst>
          </p:cNvPr>
          <p:cNvSpPr/>
          <p:nvPr/>
        </p:nvSpPr>
        <p:spPr>
          <a:xfrm>
            <a:off x="531929" y="4581128"/>
            <a:ext cx="2571174" cy="1277467"/>
          </a:xfrm>
          <a:prstGeom prst="rightArrowCallout">
            <a:avLst>
              <a:gd name="adj1" fmla="val 13348"/>
              <a:gd name="adj2" fmla="val 14180"/>
              <a:gd name="adj3" fmla="val 21671"/>
              <a:gd name="adj4" fmla="val 7820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Obs saknas 3375 kr i kostnad som ligger på övriga </a:t>
            </a:r>
            <a:r>
              <a:rPr lang="sv-SE" sz="1400" dirty="0" err="1"/>
              <a:t>föreningskostnader</a:t>
            </a:r>
            <a:r>
              <a:rPr lang="sv-SE" sz="1400" dirty="0"/>
              <a:t>. Avvikelsen är egentligen: +2710 kr</a:t>
            </a:r>
          </a:p>
        </p:txBody>
      </p:sp>
    </p:spTree>
    <p:extLst>
      <p:ext uri="{BB962C8B-B14F-4D97-AF65-F5344CB8AC3E}">
        <p14:creationId xmlns:p14="http://schemas.microsoft.com/office/powerpoint/2010/main" val="6553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4B455CC-5BAC-5641-06A0-2A1D1406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643467"/>
            <a:ext cx="53735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700" spc="200" dirty="0">
                <a:solidFill>
                  <a:schemeClr val="tx1">
                    <a:alpha val="80000"/>
                  </a:schemeClr>
                </a:solidFill>
              </a:rPr>
              <a:t>2025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4703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74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2436B-462F-858E-6963-783BCB873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32D284-4B1B-B26A-96E2-41F0885C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196752"/>
            <a:ext cx="1715672" cy="1547640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2025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budget</a:t>
            </a:r>
            <a:br>
              <a:rPr lang="sv-SE" sz="3300" dirty="0"/>
            </a:br>
            <a:r>
              <a:rPr lang="sv-SE" sz="3300" dirty="0"/>
              <a:t>intäkter</a:t>
            </a:r>
            <a:br>
              <a:rPr lang="sv-SE" sz="3300" dirty="0"/>
            </a:br>
            <a:br>
              <a:rPr lang="sv-SE" sz="3300" dirty="0"/>
            </a:br>
            <a:endParaRPr lang="sv-SE" sz="3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5D62622-AC61-F444-BA70-ADD855ED1C6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67B5481-EEC5-1CE8-BD03-40C1B5D08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31062"/>
            <a:ext cx="5619750" cy="2647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23AA819C-D278-96B2-23EB-CB0F63F58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951223"/>
            <a:ext cx="5619750" cy="2406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D489468A-CE80-875A-094B-3869B7982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5357873"/>
            <a:ext cx="5619750" cy="196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547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338A2-8612-6E43-F565-A3AF1808F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6D5ECE-E700-FED3-181D-9AC3014DF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196752"/>
            <a:ext cx="1715672" cy="1547640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2025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budget</a:t>
            </a:r>
            <a:br>
              <a:rPr lang="sv-SE" sz="3300" dirty="0"/>
            </a:br>
            <a:r>
              <a:rPr lang="sv-SE" sz="3300" dirty="0"/>
              <a:t>kostnader</a:t>
            </a:r>
            <a:br>
              <a:rPr lang="sv-SE" sz="3300" dirty="0"/>
            </a:br>
            <a:br>
              <a:rPr lang="sv-SE" sz="3300" dirty="0"/>
            </a:br>
            <a:endParaRPr lang="sv-SE" sz="3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A0D3442-7E98-6F3C-4E82-E67E18BF830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26F8647-C416-289C-CD4D-B2F1D6D98E68}"/>
              </a:ext>
            </a:extLst>
          </p:cNvPr>
          <p:cNvSpPr/>
          <p:nvPr/>
        </p:nvSpPr>
        <p:spPr>
          <a:xfrm>
            <a:off x="539552" y="3827540"/>
            <a:ext cx="2363887" cy="10081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2025 resultat = 0 </a:t>
            </a:r>
            <a:r>
              <a:rPr lang="sv-SE" dirty="0"/>
              <a:t>Intäkter: 371 450 kr</a:t>
            </a:r>
          </a:p>
          <a:p>
            <a:pPr algn="ctr"/>
            <a:r>
              <a:rPr lang="sv-SE" dirty="0"/>
              <a:t>Kostnader: -371 450 kr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5FC087F-9E2E-93F9-9415-75C492FC1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96119"/>
            <a:ext cx="5619750" cy="3175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931A4C53-C35D-ED9B-09A6-3A1F504B5E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262" y="3571119"/>
            <a:ext cx="5619750" cy="2406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72346E0F-6503-BE31-CA99-4386A9825C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5856" y="5977769"/>
            <a:ext cx="5619750" cy="196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0515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6F633-E25D-2132-3B24-6FD0C5C8C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F17E40-3FD3-B7A8-CFBD-364F7683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1196752"/>
            <a:ext cx="1931839" cy="1547640"/>
          </a:xfrm>
        </p:spPr>
        <p:txBody>
          <a:bodyPr>
            <a:normAutofit fontScale="90000"/>
          </a:bodyPr>
          <a:lstStyle/>
          <a:p>
            <a:r>
              <a:rPr lang="sv-SE" sz="3300" dirty="0"/>
              <a:t>2025 års ekonomi</a:t>
            </a:r>
            <a:br>
              <a:rPr lang="sv-SE" sz="3300" dirty="0"/>
            </a:br>
            <a:br>
              <a:rPr lang="sv-SE" sz="3300" dirty="0"/>
            </a:br>
            <a:r>
              <a:rPr lang="sv-SE" sz="3300" dirty="0"/>
              <a:t>budget</a:t>
            </a:r>
            <a:br>
              <a:rPr lang="sv-SE" sz="3300" dirty="0"/>
            </a:br>
            <a:r>
              <a:rPr lang="sv-SE" sz="3300" dirty="0"/>
              <a:t>kommittéer</a:t>
            </a:r>
            <a:br>
              <a:rPr lang="sv-SE" sz="3300" dirty="0"/>
            </a:br>
            <a:br>
              <a:rPr lang="sv-SE" sz="3300" dirty="0"/>
            </a:br>
            <a:endParaRPr lang="sv-SE" sz="33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88FEBEA-28D8-E523-561B-CB2A9CE1CF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7953" y="2571750"/>
            <a:ext cx="7290197" cy="715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6012" lvl="1" indent="0">
              <a:buNone/>
            </a:pPr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sv-SE" sz="1500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3399EF0-6E2E-4C76-4B16-DEA3118A2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476672"/>
            <a:ext cx="4092079" cy="3407473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5527BF71-0E48-A7A8-FF42-24494792A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4365104"/>
            <a:ext cx="402038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F3AF0A9A93784280907033DC0CFC9D" ma:contentTypeVersion="13" ma:contentTypeDescription="Skapa ett nytt dokument." ma:contentTypeScope="" ma:versionID="df32db0e42852fdeb4cf0b7976841376">
  <xsd:schema xmlns:xsd="http://www.w3.org/2001/XMLSchema" xmlns:xs="http://www.w3.org/2001/XMLSchema" xmlns:p="http://schemas.microsoft.com/office/2006/metadata/properties" xmlns:ns2="24b74360-0e38-447f-bf68-9d2e7038c269" xmlns:ns3="1c79cddc-9e87-4a72-bc5d-09d0f459f93d" targetNamespace="http://schemas.microsoft.com/office/2006/metadata/properties" ma:root="true" ma:fieldsID="db589fe290bef0457750a11451b56eaa" ns2:_="" ns3:_="">
    <xsd:import namespace="24b74360-0e38-447f-bf68-9d2e7038c269"/>
    <xsd:import namespace="1c79cddc-9e87-4a72-bc5d-09d0f459f9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b74360-0e38-447f-bf68-9d2e7038c2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de8f3993-9b17-4f10-90be-cdb70bdec2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9cddc-9e87-4a72-bc5d-09d0f459f93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4dec1b6-9257-4cc1-91cb-dcc914a0b85b}" ma:internalName="TaxCatchAll" ma:showField="CatchAllData" ma:web="1c79cddc-9e87-4a72-bc5d-09d0f459f9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79cddc-9e87-4a72-bc5d-09d0f459f93d" xsi:nil="true"/>
    <lcf76f155ced4ddcb4097134ff3c332f xmlns="24b74360-0e38-447f-bf68-9d2e7038c2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1A9B2C-DE29-4E6A-B9EC-D258A92EB5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b74360-0e38-447f-bf68-9d2e7038c269"/>
    <ds:schemaRef ds:uri="1c79cddc-9e87-4a72-bc5d-09d0f459f9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DCD716-D3CF-47E6-BE2E-B953CD6215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997507-9666-4469-96B4-9D55E7D3B14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1c79cddc-9e87-4a72-bc5d-09d0f459f93d"/>
    <ds:schemaRef ds:uri="24b74360-0e38-447f-bf68-9d2e7038c2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201</Words>
  <Application>Microsoft Office PowerPoint</Application>
  <PresentationFormat>Bildspel på skärmen (4:3)</PresentationFormat>
  <Paragraphs>24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Office-tema</vt:lpstr>
      <vt:lpstr>Integral</vt:lpstr>
      <vt:lpstr>Ekonomi 2024-2025</vt:lpstr>
      <vt:lpstr>2024 års ekonomi  intäkter</vt:lpstr>
      <vt:lpstr>2024 års ekonomi  kostnader </vt:lpstr>
      <vt:lpstr>2024 års ekonomi  resultat </vt:lpstr>
      <vt:lpstr>2024 års ekonomi  kommittéer  </vt:lpstr>
      <vt:lpstr>2025</vt:lpstr>
      <vt:lpstr>2025 års ekonomi  budget intäkter  </vt:lpstr>
      <vt:lpstr>2025 års ekonomi  budget kostnader  </vt:lpstr>
      <vt:lpstr>2025 års ekonomi  budget kommittéer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Sofie Thording</dc:creator>
  <cp:lastModifiedBy>Sofie Thording</cp:lastModifiedBy>
  <cp:revision>19</cp:revision>
  <dcterms:created xsi:type="dcterms:W3CDTF">2021-03-15T17:57:13Z</dcterms:created>
  <dcterms:modified xsi:type="dcterms:W3CDTF">2025-03-19T19:44:20Z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0x010100BFF3AF0A9A93784280907033DC0CFC9D</vt:lpwstr>
  </property>
  <property fmtid="{D5CDD505-2E9C-101B-9397-08002B2CF9AE}" pid="3" name="MSIP_Label_c215ac11-2801-415b-8a2b-94609960bac3_Enabled">
    <vt:lpwstr>true</vt:lpwstr>
  </property>
  <property fmtid="{D5CDD505-2E9C-101B-9397-08002B2CF9AE}" pid="4" name="MSIP_Label_c215ac11-2801-415b-8a2b-94609960bac3_SetDate">
    <vt:lpwstr>2025-03-18T17:52:18Z</vt:lpwstr>
  </property>
  <property fmtid="{D5CDD505-2E9C-101B-9397-08002B2CF9AE}" pid="5" name="MSIP_Label_c215ac11-2801-415b-8a2b-94609960bac3_Method">
    <vt:lpwstr>Privileged</vt:lpwstr>
  </property>
  <property fmtid="{D5CDD505-2E9C-101B-9397-08002B2CF9AE}" pid="6" name="MSIP_Label_c215ac11-2801-415b-8a2b-94609960bac3_Name">
    <vt:lpwstr>Nivå 0 - Försumbar</vt:lpwstr>
  </property>
  <property fmtid="{D5CDD505-2E9C-101B-9397-08002B2CF9AE}" pid="7" name="MSIP_Label_c215ac11-2801-415b-8a2b-94609960bac3_SiteId">
    <vt:lpwstr>78a88712-586a-44a3-b2d9-d0ed2b991cd2</vt:lpwstr>
  </property>
  <property fmtid="{D5CDD505-2E9C-101B-9397-08002B2CF9AE}" pid="8" name="MSIP_Label_c215ac11-2801-415b-8a2b-94609960bac3_ActionId">
    <vt:lpwstr>4d5c2563-4364-43e2-a42e-9953da55928b</vt:lpwstr>
  </property>
  <property fmtid="{D5CDD505-2E9C-101B-9397-08002B2CF9AE}" pid="9" name="MSIP_Label_c215ac11-2801-415b-8a2b-94609960bac3_ContentBits">
    <vt:lpwstr>0</vt:lpwstr>
  </property>
  <property fmtid="{D5CDD505-2E9C-101B-9397-08002B2CF9AE}" pid="10" name="MSIP_Label_c215ac11-2801-415b-8a2b-94609960bac3_Tag">
    <vt:lpwstr>10, 0, 1, 1</vt:lpwstr>
  </property>
</Properties>
</file>